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2.svg" ContentType="image/svg+xml"/>
  <Override PartName="/ppt/media/image20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70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TT Interphases" panose="02000503020000020004"/>
      <p:regular r:id="rId14"/>
    </p:embeddedFont>
    <p:embeddedFont>
      <p:font typeface="TT Ramillas" panose="020E0000080000020004"/>
      <p:regular r:id="rId15"/>
    </p:embeddedFont>
    <p:embeddedFont>
      <p:font typeface="TT Interphases Bold" panose="02000803060000020004"/>
      <p:bold r:id="rId16"/>
    </p:embeddedFont>
    <p:embeddedFont>
      <p:font typeface="TT Ramillas Bold" panose="020E0000080000020004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5" d="100"/>
          <a:sy n="35" d="100"/>
        </p:scale>
        <p:origin x="-624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6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402591" y="8005906"/>
            <a:ext cx="487933" cy="1606965"/>
          </a:xfrm>
          <a:custGeom>
            <a:avLst/>
            <a:gdLst/>
            <a:ahLst/>
            <a:cxnLst/>
            <a:rect l="l" t="t" r="r" b="b"/>
            <a:pathLst>
              <a:path w="487933" h="1606965">
                <a:moveTo>
                  <a:pt x="0" y="0"/>
                </a:moveTo>
                <a:lnTo>
                  <a:pt x="487933" y="0"/>
                </a:lnTo>
                <a:lnTo>
                  <a:pt x="487933" y="1606966"/>
                </a:lnTo>
                <a:lnTo>
                  <a:pt x="0" y="16069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15373" y="5602407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73949" y="-776644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98382" y="6281318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21947" y="3488248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4" y="0"/>
                </a:lnTo>
                <a:lnTo>
                  <a:pt x="3474764" y="3310504"/>
                </a:lnTo>
                <a:lnTo>
                  <a:pt x="0" y="3310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1623949" y="8514135"/>
            <a:ext cx="6433490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Presented by Dr. Happy &amp; Dr. Grace</a:t>
            </a:r>
            <a:endParaRPr lang="en-US" sz="3000" spc="-3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62025"/>
            <a:ext cx="12872018" cy="412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80"/>
              </a:lnSpc>
            </a:pPr>
            <a:r>
              <a:rPr lang="en-US" sz="13000" spc="-974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Baseline Machine Learning Models</a:t>
            </a:r>
            <a:endParaRPr lang="en-US" sz="13000" spc="-974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1063" y="4652258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741063" y="3683542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741063" y="5620974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741063" y="6589690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741063" y="7558405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1994182" y="-432283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2327" y="628381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578794"/>
            <a:ext cx="7892512" cy="1300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5"/>
              </a:lnSpc>
            </a:pPr>
            <a:r>
              <a:rPr lang="en-US" sz="9700" spc="-727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Agenda</a:t>
            </a:r>
            <a:endParaRPr lang="en-US" sz="9700" spc="-727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01907" y="3957366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4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Skills</a:t>
            </a:r>
            <a:endParaRPr lang="en-US" sz="40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01907" y="2988650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4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Importance</a:t>
            </a:r>
            <a:endParaRPr lang="en-US" sz="40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46347" y="2984237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4000" b="1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01</a:t>
            </a:r>
            <a:endParaRPr lang="en-US" sz="4000" b="1" spc="-21" dirty="0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46347" y="3952953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4000" b="1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02</a:t>
            </a:r>
            <a:endParaRPr lang="en-US" sz="4000" b="1" spc="-21" dirty="0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146347" y="4921668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4000" b="1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03</a:t>
            </a:r>
            <a:endParaRPr lang="en-US" sz="4000" b="1" spc="-21" dirty="0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46347" y="5892409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4000" b="1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04</a:t>
            </a:r>
            <a:endParaRPr lang="en-US" sz="4000" b="1" spc="-21" dirty="0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146347" y="6861125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4000" b="1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05</a:t>
            </a:r>
            <a:endParaRPr lang="en-US" sz="4000" b="1" spc="-21" dirty="0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01907" y="4926082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4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OLS</a:t>
            </a:r>
            <a:endParaRPr lang="en-US" sz="40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01907" y="5894797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4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Random Forest</a:t>
            </a:r>
            <a:endParaRPr lang="en-US" sz="40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1907" y="6863513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4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Metrics</a:t>
            </a:r>
            <a:endParaRPr lang="en-US" sz="40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627142" y="690074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4"/>
                </a:lnTo>
                <a:lnTo>
                  <a:pt x="0" y="331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001" y="12063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37072" y="-1301210"/>
            <a:ext cx="9358890" cy="13277637"/>
            <a:chOff x="-36830" y="-113030"/>
            <a:chExt cx="3351530" cy="4754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1530" cy="4754880"/>
            </a:xfrm>
            <a:custGeom>
              <a:avLst/>
              <a:gdLst/>
              <a:ahLst/>
              <a:cxnLst/>
              <a:rect l="l" t="t" r="r" b="b"/>
              <a:pathLst>
                <a:path w="3351530" h="4754880">
                  <a:moveTo>
                    <a:pt x="3351530" y="2602230"/>
                  </a:moveTo>
                  <a:cubicBezTo>
                    <a:pt x="3351530" y="2837180"/>
                    <a:pt x="3218180" y="3070860"/>
                    <a:pt x="2955290" y="3163570"/>
                  </a:cubicBezTo>
                  <a:cubicBezTo>
                    <a:pt x="2592070" y="3293110"/>
                    <a:pt x="2547620" y="3620770"/>
                    <a:pt x="2589530" y="3953510"/>
                  </a:cubicBezTo>
                  <a:cubicBezTo>
                    <a:pt x="2645410" y="4399280"/>
                    <a:pt x="2184400" y="4754880"/>
                    <a:pt x="1771650" y="4575810"/>
                  </a:cubicBezTo>
                  <a:cubicBezTo>
                    <a:pt x="1681480" y="4536440"/>
                    <a:pt x="1595120" y="4485640"/>
                    <a:pt x="1497330" y="4470400"/>
                  </a:cubicBezTo>
                  <a:cubicBezTo>
                    <a:pt x="1374140" y="4450080"/>
                    <a:pt x="1245870" y="4479290"/>
                    <a:pt x="1121410" y="4460240"/>
                  </a:cubicBezTo>
                  <a:cubicBezTo>
                    <a:pt x="687070" y="4391660"/>
                    <a:pt x="351790" y="4328160"/>
                    <a:pt x="154940" y="3891280"/>
                  </a:cubicBezTo>
                  <a:cubicBezTo>
                    <a:pt x="0" y="3548380"/>
                    <a:pt x="13970" y="3124200"/>
                    <a:pt x="252730" y="2821940"/>
                  </a:cubicBezTo>
                  <a:cubicBezTo>
                    <a:pt x="384810" y="2658110"/>
                    <a:pt x="450850" y="2442210"/>
                    <a:pt x="450850" y="2221230"/>
                  </a:cubicBezTo>
                  <a:cubicBezTo>
                    <a:pt x="450850" y="1993900"/>
                    <a:pt x="382270" y="1760220"/>
                    <a:pt x="243840" y="1569720"/>
                  </a:cubicBezTo>
                  <a:cubicBezTo>
                    <a:pt x="100330" y="1369060"/>
                    <a:pt x="36830" y="1141730"/>
                    <a:pt x="36830" y="924560"/>
                  </a:cubicBezTo>
                  <a:cubicBezTo>
                    <a:pt x="36830" y="688340"/>
                    <a:pt x="143510" y="400050"/>
                    <a:pt x="314960" y="231140"/>
                  </a:cubicBezTo>
                  <a:cubicBezTo>
                    <a:pt x="551180" y="0"/>
                    <a:pt x="885190" y="137160"/>
                    <a:pt x="1047750" y="391160"/>
                  </a:cubicBezTo>
                  <a:cubicBezTo>
                    <a:pt x="1168400" y="581660"/>
                    <a:pt x="1416050" y="709930"/>
                    <a:pt x="1642110" y="659130"/>
                  </a:cubicBezTo>
                  <a:cubicBezTo>
                    <a:pt x="1723390" y="641350"/>
                    <a:pt x="1799590" y="608330"/>
                    <a:pt x="1877060" y="580390"/>
                  </a:cubicBezTo>
                  <a:cubicBezTo>
                    <a:pt x="2180590" y="472440"/>
                    <a:pt x="2548890" y="610870"/>
                    <a:pt x="2668270" y="919480"/>
                  </a:cubicBezTo>
                  <a:cubicBezTo>
                    <a:pt x="2739390" y="1103630"/>
                    <a:pt x="2664460" y="1231900"/>
                    <a:pt x="2644140" y="1412240"/>
                  </a:cubicBezTo>
                  <a:cubicBezTo>
                    <a:pt x="2613660" y="1678940"/>
                    <a:pt x="2744470" y="1948180"/>
                    <a:pt x="2994660" y="2057400"/>
                  </a:cubicBezTo>
                  <a:cubicBezTo>
                    <a:pt x="3233420" y="2161540"/>
                    <a:pt x="3351530" y="2382520"/>
                    <a:pt x="3351530" y="2602230"/>
                  </a:cubicBezTo>
                  <a:close/>
                </a:path>
              </a:pathLst>
            </a:custGeom>
            <a:blipFill>
              <a:blip r:embed="rId3"/>
              <a:stretch>
                <a:fillRect l="-52235" r="-5223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3315422"/>
            <a:ext cx="9086939" cy="6793461"/>
            <a:chOff x="0" y="-9525"/>
            <a:chExt cx="12115919" cy="905794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2115919" cy="2708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6600" spc="-727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Goal: Establishing </a:t>
              </a:r>
              <a:r>
                <a:rPr lang="en-US" sz="6600" spc="-727" dirty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Reference </a:t>
              </a:r>
              <a:r>
                <a:rPr lang="en-US" sz="6600" spc="-727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Points for Future Model improvement</a:t>
              </a:r>
              <a:endParaRPr lang="en-US" sz="6600" spc="-727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39112"/>
              <a:ext cx="11348290" cy="59093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This section focuses on </a:t>
              </a:r>
              <a:r>
                <a:rPr lang="en-US" sz="3200" b="1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key techniques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for establishing baseline </a:t>
              </a: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models.</a:t>
              </a:r>
              <a:endParaRPr lang="en-US" sz="3200" spc="-25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  <a:p>
              <a:pPr marL="0" lvl="0" indent="0" algn="l">
                <a:spcBef>
                  <a:spcPct val="0"/>
                </a:spcBef>
              </a:pPr>
              <a:endParaRPr lang="en-US" sz="3200" spc="-25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Two 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r</a:t>
              </a: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egressors covered:</a:t>
              </a:r>
              <a:endParaRPr lang="en-US" sz="3200" spc="-25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1. </a:t>
              </a: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Ordinary Least Squares (</a:t>
              </a: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OLS)</a:t>
              </a:r>
              <a:endParaRPr lang="en-US" sz="3200" spc="-25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2. Random 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Forest </a:t>
              </a: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Regressor</a:t>
              </a:r>
              <a:endParaRPr lang="en-US" sz="3200" spc="-25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  <a:p>
              <a:pPr marL="0" lvl="0" indent="0" algn="l">
                <a:spcBef>
                  <a:spcPct val="0"/>
                </a:spcBef>
              </a:pPr>
              <a:endParaRPr lang="en-US" sz="3200" spc="-25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  <a:p>
              <a:pPr marL="0" lvl="0" indent="0" algn="l">
                <a:spcBef>
                  <a:spcPct val="0"/>
                </a:spcBef>
              </a:pP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These models </a:t>
              </a:r>
              <a:r>
                <a:rPr lang="en-US" sz="3200" spc="-25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serve 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as crucial reference points in evaluating model performance.</a:t>
              </a:r>
              <a:endParaRPr lang="en-US" sz="3200" spc="-25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962128" y="598620"/>
            <a:ext cx="814007" cy="2680862"/>
          </a:xfrm>
          <a:custGeom>
            <a:avLst/>
            <a:gdLst/>
            <a:ahLst/>
            <a:cxnLst/>
            <a:rect l="l" t="t" r="r" b="b"/>
            <a:pathLst>
              <a:path w="814007" h="2680862">
                <a:moveTo>
                  <a:pt x="0" y="0"/>
                </a:moveTo>
                <a:lnTo>
                  <a:pt x="814007" y="0"/>
                </a:lnTo>
                <a:lnTo>
                  <a:pt x="814007" y="2680863"/>
                </a:lnTo>
                <a:lnTo>
                  <a:pt x="0" y="26808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4341" y="0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16259" y="5871036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52524" y="978591"/>
            <a:ext cx="12329603" cy="134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655"/>
              </a:lnSpc>
            </a:pPr>
            <a:r>
              <a:rPr lang="en-US" sz="7200" spc="-624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Key Skills in Machine Learning</a:t>
            </a:r>
            <a:endParaRPr lang="en-US" sz="7200" spc="-624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6800" y="2808610"/>
            <a:ext cx="4327749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85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1. Mastering </a:t>
            </a:r>
            <a:r>
              <a:rPr lang="en-US" sz="2800" spc="-24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time-series </a:t>
            </a: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splits</a:t>
            </a:r>
            <a:endParaRPr lang="en-US" sz="2800" spc="-24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  <a:p>
            <a:pPr marL="0" lvl="0" indent="0" algn="l">
              <a:lnSpc>
                <a:spcPts val="2885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 </a:t>
            </a:r>
            <a:endParaRPr lang="en-US" sz="2800" spc="-24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  <a:p>
            <a:pPr>
              <a:lnSpc>
                <a:spcPts val="2885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2. Using </a:t>
            </a:r>
            <a:r>
              <a:rPr lang="en-US" sz="2800" spc="-24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MAE, RMSE, R</a:t>
            </a:r>
            <a:r>
              <a:rPr lang="en-US" sz="2400" spc="-24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2</a:t>
            </a:r>
            <a:endParaRPr lang="en-US" sz="2400" spc="-24" baseline="30000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  <a:p>
            <a:pPr marL="0" lvl="0" indent="0" algn="l">
              <a:lnSpc>
                <a:spcPts val="2885"/>
              </a:lnSpc>
            </a:pPr>
            <a:endParaRPr lang="en-US" sz="2800" spc="-24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2620" y="4427046"/>
            <a:ext cx="4999808" cy="4526454"/>
            <a:chOff x="0" y="0"/>
            <a:chExt cx="5580380" cy="5052060"/>
          </a:xfrm>
        </p:grpSpPr>
        <p:sp>
          <p:nvSpPr>
            <p:cNvPr id="8" name="Freeform 8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l="-18024" r="-1802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870591" y="4503246"/>
            <a:ext cx="4515178" cy="4526454"/>
            <a:chOff x="0" y="0"/>
            <a:chExt cx="5594350" cy="5608320"/>
          </a:xfrm>
        </p:grpSpPr>
        <p:sp>
          <p:nvSpPr>
            <p:cNvPr id="10" name="Freeform 10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6"/>
              <a:stretch>
                <a:fillRect t="-24957" b="-2495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760740" y="4375939"/>
            <a:ext cx="5151705" cy="4958561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7"/>
              <a:stretch>
                <a:fillRect l="-19190" r="-19190"/>
              </a:stretch>
            </a:blipFill>
          </p:spPr>
        </p:sp>
      </p:grpSp>
      <p:sp>
        <p:nvSpPr>
          <p:cNvPr id="13" name="TextBox 6"/>
          <p:cNvSpPr txBox="1"/>
          <p:nvPr/>
        </p:nvSpPr>
        <p:spPr>
          <a:xfrm>
            <a:off x="5867400" y="2857500"/>
            <a:ext cx="73914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85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3. Training </a:t>
            </a:r>
            <a:r>
              <a:rPr lang="en-US" sz="2800" spc="-24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&amp; evaluating OLS and Random </a:t>
            </a: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Forest</a:t>
            </a:r>
            <a:endParaRPr lang="en-US" sz="2800" spc="-24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  <a:p>
            <a:pPr lvl="0">
              <a:lnSpc>
                <a:spcPts val="2885"/>
              </a:lnSpc>
            </a:pPr>
            <a:endParaRPr lang="en-US" sz="2800" spc="-24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  <a:p>
            <a:pPr marL="0" lvl="0" indent="0" algn="l">
              <a:lnSpc>
                <a:spcPts val="2885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4. Creating diagnostic visuals (actual vs predicted)</a:t>
            </a:r>
            <a:endParaRPr lang="en-US" sz="2400" spc="-24" baseline="30000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638800" y="2628900"/>
            <a:ext cx="0" cy="1435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962128" y="598620"/>
            <a:ext cx="814007" cy="2680862"/>
          </a:xfrm>
          <a:custGeom>
            <a:avLst/>
            <a:gdLst/>
            <a:ahLst/>
            <a:cxnLst/>
            <a:rect l="l" t="t" r="r" b="b"/>
            <a:pathLst>
              <a:path w="814007" h="2680862">
                <a:moveTo>
                  <a:pt x="0" y="0"/>
                </a:moveTo>
                <a:lnTo>
                  <a:pt x="814007" y="0"/>
                </a:lnTo>
                <a:lnTo>
                  <a:pt x="814007" y="2680863"/>
                </a:lnTo>
                <a:lnTo>
                  <a:pt x="0" y="26808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4341" y="0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16259" y="5871036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52524" y="978591"/>
            <a:ext cx="12329603" cy="134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655"/>
              </a:lnSpc>
            </a:pPr>
            <a:r>
              <a:rPr lang="en-US" sz="7200" spc="-6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Why Baselines Matter</a:t>
            </a:r>
            <a:endParaRPr lang="en-US" sz="7200" spc="-624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6799" y="2400300"/>
            <a:ext cx="8296587" cy="2462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1.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comparison yard-stick for complex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sz="2800" spc="-24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  <a:p>
            <a:pPr>
              <a:lnSpc>
                <a:spcPct val="200000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data-leakage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label issues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800" spc="-24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3.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feature-engineering priorities</a:t>
            </a:r>
            <a:endParaRPr lang="en-US" sz="2800" spc="-24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118937" y="5219700"/>
            <a:ext cx="4999808" cy="4526454"/>
            <a:chOff x="0" y="0"/>
            <a:chExt cx="5580380" cy="5052060"/>
          </a:xfrm>
        </p:grpSpPr>
        <p:sp>
          <p:nvSpPr>
            <p:cNvPr id="8" name="Freeform 8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l="-18024" r="-1802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0" y="5322996"/>
            <a:ext cx="5151705" cy="4958561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-19190" r="-19190"/>
              </a:stretch>
            </a:blipFill>
          </p:spPr>
        </p:sp>
      </p:grpSp>
      <p:cxnSp>
        <p:nvCxnSpPr>
          <p:cNvPr id="15" name="Straight Connector 14"/>
          <p:cNvCxnSpPr/>
          <p:nvPr/>
        </p:nvCxnSpPr>
        <p:spPr>
          <a:xfrm>
            <a:off x="9753600" y="2869736"/>
            <a:ext cx="0" cy="1435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7464" y="6308550"/>
            <a:ext cx="4677461" cy="3138524"/>
            <a:chOff x="0" y="0"/>
            <a:chExt cx="6236615" cy="41846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6236614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0"/>
                </a:lnSpc>
              </a:pPr>
              <a:r>
                <a:rPr lang="en-US" sz="3200" spc="-156" dirty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Percentage of models that fail without a baseline</a:t>
              </a:r>
              <a:endParaRPr lang="en-US" sz="3200" spc="-156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14928"/>
              <a:ext cx="6236615" cy="196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b="1" u="none" spc="-19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Establishing a reference point is crucial</a:t>
              </a:r>
              <a:r>
                <a:rPr lang="en-US" sz="3200" u="none" spc="-19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for accurate evaluations.</a:t>
              </a:r>
              <a:endParaRPr lang="en-US" sz="3200" u="none" spc="-19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29" y="1666881"/>
              <a:ext cx="6236586" cy="12700"/>
            </a:xfrm>
            <a:prstGeom prst="line">
              <a:avLst/>
            </a:prstGeom>
            <a:ln w="25400" cap="flat">
              <a:solidFill>
                <a:srgbClr val="71737C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612561" y="6308550"/>
            <a:ext cx="4677461" cy="3630965"/>
            <a:chOff x="0" y="0"/>
            <a:chExt cx="6236615" cy="4841287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236614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0"/>
                </a:lnSpc>
              </a:pPr>
              <a:r>
                <a:rPr lang="en-US" sz="3200" spc="-156" dirty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Percentage improvement in model performance with baselines</a:t>
              </a:r>
              <a:endParaRPr lang="en-US" sz="3200" spc="-156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14927"/>
              <a:ext cx="6236615" cy="262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b="1" spc="-19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Incorporating baselines can significantly enhance</a:t>
              </a: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predictive accuracy and reliability.</a:t>
              </a:r>
              <a:endPara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29" y="1654181"/>
              <a:ext cx="6236586" cy="12700"/>
            </a:xfrm>
            <a:prstGeom prst="line">
              <a:avLst/>
            </a:prstGeom>
            <a:ln w="25400" cap="flat">
              <a:solidFill>
                <a:srgbClr val="71737C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1721306" y="1526175"/>
            <a:ext cx="6769777" cy="4172645"/>
          </a:xfrm>
          <a:custGeom>
            <a:avLst/>
            <a:gdLst/>
            <a:ahLst/>
            <a:cxnLst/>
            <a:rect l="l" t="t" r="r" b="b"/>
            <a:pathLst>
              <a:path w="6769777" h="4172645">
                <a:moveTo>
                  <a:pt x="0" y="0"/>
                </a:moveTo>
                <a:lnTo>
                  <a:pt x="6769777" y="0"/>
                </a:lnTo>
                <a:lnTo>
                  <a:pt x="6769777" y="4172645"/>
                </a:lnTo>
                <a:lnTo>
                  <a:pt x="0" y="4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285073" y="1526175"/>
            <a:ext cx="6769777" cy="4172645"/>
          </a:xfrm>
          <a:custGeom>
            <a:avLst/>
            <a:gdLst/>
            <a:ahLst/>
            <a:cxnLst/>
            <a:rect l="l" t="t" r="r" b="b"/>
            <a:pathLst>
              <a:path w="6769777" h="4172645">
                <a:moveTo>
                  <a:pt x="0" y="0"/>
                </a:moveTo>
                <a:lnTo>
                  <a:pt x="6769777" y="0"/>
                </a:lnTo>
                <a:lnTo>
                  <a:pt x="6769777" y="4172645"/>
                </a:lnTo>
                <a:lnTo>
                  <a:pt x="0" y="4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581400" y="2878120"/>
            <a:ext cx="2475959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920"/>
              </a:lnSpc>
              <a:spcBef>
                <a:spcPct val="0"/>
              </a:spcBef>
            </a:pPr>
            <a:r>
              <a:rPr lang="en-US" sz="7800" b="1" u="none" strike="noStrike" dirty="0">
                <a:solidFill>
                  <a:srgbClr val="000000"/>
                </a:solidFill>
                <a:latin typeface="Times New Roman" panose="02020603050405020304" pitchFamily="18" charset="0"/>
                <a:ea typeface="TT Ramillas Bold" panose="020E0000080000020004"/>
                <a:cs typeface="Times New Roman" panose="02020603050405020304" pitchFamily="18" charset="0"/>
                <a:sym typeface="TT Ramillas Bold" panose="020E0000080000020004"/>
              </a:rPr>
              <a:t>85%</a:t>
            </a:r>
            <a:endParaRPr lang="en-US" sz="7800" b="1" u="none" strike="noStrike" dirty="0">
              <a:solidFill>
                <a:srgbClr val="000000"/>
              </a:solidFill>
              <a:latin typeface="Times New Roman" panose="02020603050405020304" pitchFamily="18" charset="0"/>
              <a:ea typeface="TT Ramillas Bold" panose="020E0000080000020004"/>
              <a:cs typeface="Times New Roman" panose="02020603050405020304" pitchFamily="18" charset="0"/>
              <a:sym typeface="TT Ramillas Bold" panose="020E000008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61519" y="2878120"/>
            <a:ext cx="2016883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20"/>
              </a:lnSpc>
              <a:spcBef>
                <a:spcPct val="0"/>
              </a:spcBef>
            </a:pPr>
            <a:r>
              <a:rPr lang="en-US" sz="7800" b="1" u="none" strike="noStrike">
                <a:solidFill>
                  <a:srgbClr val="000000"/>
                </a:solidFill>
                <a:latin typeface="Times New Roman" panose="02020603050405020304" pitchFamily="18" charset="0"/>
                <a:ea typeface="TT Ramillas Bold" panose="020E0000080000020004"/>
                <a:cs typeface="Times New Roman" panose="02020603050405020304" pitchFamily="18" charset="0"/>
                <a:sym typeface="TT Ramillas Bold" panose="020E0000080000020004"/>
              </a:rPr>
              <a:t>60%</a:t>
            </a:r>
            <a:endParaRPr lang="en-US" sz="7800" b="1" u="none" strike="noStrike">
              <a:solidFill>
                <a:srgbClr val="000000"/>
              </a:solidFill>
              <a:latin typeface="Times New Roman" panose="02020603050405020304" pitchFamily="18" charset="0"/>
              <a:ea typeface="TT Ramillas Bold" panose="020E0000080000020004"/>
              <a:cs typeface="Times New Roman" panose="02020603050405020304" pitchFamily="18" charset="0"/>
              <a:sym typeface="TT Ramillas Bold" panose="020E000008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001" y="12063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37072" y="-1301210"/>
            <a:ext cx="9358890" cy="13277637"/>
            <a:chOff x="-36830" y="-113030"/>
            <a:chExt cx="3351530" cy="4754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1530" cy="4754880"/>
            </a:xfrm>
            <a:custGeom>
              <a:avLst/>
              <a:gdLst/>
              <a:ahLst/>
              <a:cxnLst/>
              <a:rect l="l" t="t" r="r" b="b"/>
              <a:pathLst>
                <a:path w="3351530" h="4754880">
                  <a:moveTo>
                    <a:pt x="3351530" y="2602230"/>
                  </a:moveTo>
                  <a:cubicBezTo>
                    <a:pt x="3351530" y="2837180"/>
                    <a:pt x="3218180" y="3070860"/>
                    <a:pt x="2955290" y="3163570"/>
                  </a:cubicBezTo>
                  <a:cubicBezTo>
                    <a:pt x="2592070" y="3293110"/>
                    <a:pt x="2547620" y="3620770"/>
                    <a:pt x="2589530" y="3953510"/>
                  </a:cubicBezTo>
                  <a:cubicBezTo>
                    <a:pt x="2645410" y="4399280"/>
                    <a:pt x="2184400" y="4754880"/>
                    <a:pt x="1771650" y="4575810"/>
                  </a:cubicBezTo>
                  <a:cubicBezTo>
                    <a:pt x="1681480" y="4536440"/>
                    <a:pt x="1595120" y="4485640"/>
                    <a:pt x="1497330" y="4470400"/>
                  </a:cubicBezTo>
                  <a:cubicBezTo>
                    <a:pt x="1374140" y="4450080"/>
                    <a:pt x="1245870" y="4479290"/>
                    <a:pt x="1121410" y="4460240"/>
                  </a:cubicBezTo>
                  <a:cubicBezTo>
                    <a:pt x="687070" y="4391660"/>
                    <a:pt x="351790" y="4328160"/>
                    <a:pt x="154940" y="3891280"/>
                  </a:cubicBezTo>
                  <a:cubicBezTo>
                    <a:pt x="0" y="3548380"/>
                    <a:pt x="13970" y="3124200"/>
                    <a:pt x="252730" y="2821940"/>
                  </a:cubicBezTo>
                  <a:cubicBezTo>
                    <a:pt x="384810" y="2658110"/>
                    <a:pt x="450850" y="2442210"/>
                    <a:pt x="450850" y="2221230"/>
                  </a:cubicBezTo>
                  <a:cubicBezTo>
                    <a:pt x="450850" y="1993900"/>
                    <a:pt x="382270" y="1760220"/>
                    <a:pt x="243840" y="1569720"/>
                  </a:cubicBezTo>
                  <a:cubicBezTo>
                    <a:pt x="100330" y="1369060"/>
                    <a:pt x="36830" y="1141730"/>
                    <a:pt x="36830" y="924560"/>
                  </a:cubicBezTo>
                  <a:cubicBezTo>
                    <a:pt x="36830" y="688340"/>
                    <a:pt x="143510" y="400050"/>
                    <a:pt x="314960" y="231140"/>
                  </a:cubicBezTo>
                  <a:cubicBezTo>
                    <a:pt x="551180" y="0"/>
                    <a:pt x="885190" y="137160"/>
                    <a:pt x="1047750" y="391160"/>
                  </a:cubicBezTo>
                  <a:cubicBezTo>
                    <a:pt x="1168400" y="581660"/>
                    <a:pt x="1416050" y="709930"/>
                    <a:pt x="1642110" y="659130"/>
                  </a:cubicBezTo>
                  <a:cubicBezTo>
                    <a:pt x="1723390" y="641350"/>
                    <a:pt x="1799590" y="608330"/>
                    <a:pt x="1877060" y="580390"/>
                  </a:cubicBezTo>
                  <a:cubicBezTo>
                    <a:pt x="2180590" y="472440"/>
                    <a:pt x="2548890" y="610870"/>
                    <a:pt x="2668270" y="919480"/>
                  </a:cubicBezTo>
                  <a:cubicBezTo>
                    <a:pt x="2739390" y="1103630"/>
                    <a:pt x="2664460" y="1231900"/>
                    <a:pt x="2644140" y="1412240"/>
                  </a:cubicBezTo>
                  <a:cubicBezTo>
                    <a:pt x="2613660" y="1678940"/>
                    <a:pt x="2744470" y="1948180"/>
                    <a:pt x="2994660" y="2057400"/>
                  </a:cubicBezTo>
                  <a:cubicBezTo>
                    <a:pt x="3233420" y="2161540"/>
                    <a:pt x="3351530" y="2382520"/>
                    <a:pt x="3351530" y="2602230"/>
                  </a:cubicBezTo>
                  <a:close/>
                </a:path>
              </a:pathLst>
            </a:custGeom>
            <a:blipFill>
              <a:blip r:embed="rId3"/>
              <a:stretch>
                <a:fillRect l="-74312" r="-7431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400300"/>
            <a:ext cx="9086939" cy="3481288"/>
            <a:chOff x="0" y="-9525"/>
            <a:chExt cx="12115919" cy="46417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2115919" cy="197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640"/>
                </a:lnSpc>
                <a:spcBef>
                  <a:spcPct val="0"/>
                </a:spcBef>
              </a:pPr>
              <a:r>
                <a:rPr lang="en-US" sz="9700" spc="-727" dirty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Time-Series Split</a:t>
              </a:r>
              <a:endParaRPr lang="en-US" sz="9700" spc="-727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8375"/>
              <a:ext cx="10511943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In this section, we explore the </a:t>
              </a:r>
              <a:r>
                <a:rPr lang="en-US" sz="3200" b="1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time-series split technique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which helps ensure data integrity by training and testing ML models on sequential portions of data, preserving temporal order.</a:t>
              </a:r>
              <a:endParaRPr lang="en-US" sz="3200" spc="-25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</p:txBody>
        </p:sp>
      </p:grpSp>
      <p:sp>
        <p:nvSpPr>
          <p:cNvPr id="12" name="TextBox 7"/>
          <p:cNvSpPr txBox="1"/>
          <p:nvPr/>
        </p:nvSpPr>
        <p:spPr>
          <a:xfrm>
            <a:off x="955243" y="9495259"/>
            <a:ext cx="788395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500"/>
              </a:lnSpc>
              <a:spcBef>
                <a:spcPct val="0"/>
              </a:spcBef>
            </a:pPr>
            <a:r>
              <a:rPr lang="en-US" sz="3200" dirty="0"/>
              <a:t>Always sort by time to avoid leakage.</a:t>
            </a:r>
            <a:endParaRPr lang="en-US" sz="3200" spc="-25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"/>
          <a:stretch>
            <a:fillRect/>
          </a:stretch>
        </p:blipFill>
        <p:spPr bwMode="auto">
          <a:xfrm>
            <a:off x="152400" y="7581900"/>
            <a:ext cx="9165771" cy="191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6"/>
          <a:stretch>
            <a:fillRect/>
          </a:stretch>
        </p:blipFill>
        <p:spPr bwMode="auto">
          <a:xfrm>
            <a:off x="119743" y="6901543"/>
            <a:ext cx="9198428" cy="68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7"/>
          <p:cNvSpPr txBox="1"/>
          <p:nvPr/>
        </p:nvSpPr>
        <p:spPr>
          <a:xfrm>
            <a:off x="76200" y="6274789"/>
            <a:ext cx="7883957" cy="46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500"/>
              </a:lnSpc>
              <a:spcBef>
                <a:spcPct val="0"/>
              </a:spcBef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Split Pattern</a:t>
            </a:r>
            <a:endParaRPr lang="en-US" sz="4400" b="1" spc="-25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001" y="12063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37072" y="-1301210"/>
            <a:ext cx="9358890" cy="13277637"/>
            <a:chOff x="-36830" y="-113030"/>
            <a:chExt cx="3351530" cy="4754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1530" cy="4754880"/>
            </a:xfrm>
            <a:custGeom>
              <a:avLst/>
              <a:gdLst/>
              <a:ahLst/>
              <a:cxnLst/>
              <a:rect l="l" t="t" r="r" b="b"/>
              <a:pathLst>
                <a:path w="3351530" h="4754880">
                  <a:moveTo>
                    <a:pt x="3351530" y="2602230"/>
                  </a:moveTo>
                  <a:cubicBezTo>
                    <a:pt x="3351530" y="2837180"/>
                    <a:pt x="3218180" y="3070860"/>
                    <a:pt x="2955290" y="3163570"/>
                  </a:cubicBezTo>
                  <a:cubicBezTo>
                    <a:pt x="2592070" y="3293110"/>
                    <a:pt x="2547620" y="3620770"/>
                    <a:pt x="2589530" y="3953510"/>
                  </a:cubicBezTo>
                  <a:cubicBezTo>
                    <a:pt x="2645410" y="4399280"/>
                    <a:pt x="2184400" y="4754880"/>
                    <a:pt x="1771650" y="4575810"/>
                  </a:cubicBezTo>
                  <a:cubicBezTo>
                    <a:pt x="1681480" y="4536440"/>
                    <a:pt x="1595120" y="4485640"/>
                    <a:pt x="1497330" y="4470400"/>
                  </a:cubicBezTo>
                  <a:cubicBezTo>
                    <a:pt x="1374140" y="4450080"/>
                    <a:pt x="1245870" y="4479290"/>
                    <a:pt x="1121410" y="4460240"/>
                  </a:cubicBezTo>
                  <a:cubicBezTo>
                    <a:pt x="687070" y="4391660"/>
                    <a:pt x="351790" y="4328160"/>
                    <a:pt x="154940" y="3891280"/>
                  </a:cubicBezTo>
                  <a:cubicBezTo>
                    <a:pt x="0" y="3548380"/>
                    <a:pt x="13970" y="3124200"/>
                    <a:pt x="252730" y="2821940"/>
                  </a:cubicBezTo>
                  <a:cubicBezTo>
                    <a:pt x="384810" y="2658110"/>
                    <a:pt x="450850" y="2442210"/>
                    <a:pt x="450850" y="2221230"/>
                  </a:cubicBezTo>
                  <a:cubicBezTo>
                    <a:pt x="450850" y="1993900"/>
                    <a:pt x="382270" y="1760220"/>
                    <a:pt x="243840" y="1569720"/>
                  </a:cubicBezTo>
                  <a:cubicBezTo>
                    <a:pt x="100330" y="1369060"/>
                    <a:pt x="36830" y="1141730"/>
                    <a:pt x="36830" y="924560"/>
                  </a:cubicBezTo>
                  <a:cubicBezTo>
                    <a:pt x="36830" y="688340"/>
                    <a:pt x="143510" y="400050"/>
                    <a:pt x="314960" y="231140"/>
                  </a:cubicBezTo>
                  <a:cubicBezTo>
                    <a:pt x="551180" y="0"/>
                    <a:pt x="885190" y="137160"/>
                    <a:pt x="1047750" y="391160"/>
                  </a:cubicBezTo>
                  <a:cubicBezTo>
                    <a:pt x="1168400" y="581660"/>
                    <a:pt x="1416050" y="709930"/>
                    <a:pt x="1642110" y="659130"/>
                  </a:cubicBezTo>
                  <a:cubicBezTo>
                    <a:pt x="1723390" y="641350"/>
                    <a:pt x="1799590" y="608330"/>
                    <a:pt x="1877060" y="580390"/>
                  </a:cubicBezTo>
                  <a:cubicBezTo>
                    <a:pt x="2180590" y="472440"/>
                    <a:pt x="2548890" y="610870"/>
                    <a:pt x="2668270" y="919480"/>
                  </a:cubicBezTo>
                  <a:cubicBezTo>
                    <a:pt x="2739390" y="1103630"/>
                    <a:pt x="2664460" y="1231900"/>
                    <a:pt x="2644140" y="1412240"/>
                  </a:cubicBezTo>
                  <a:cubicBezTo>
                    <a:pt x="2613660" y="1678940"/>
                    <a:pt x="2744470" y="1948180"/>
                    <a:pt x="2994660" y="2057400"/>
                  </a:cubicBezTo>
                  <a:cubicBezTo>
                    <a:pt x="3233420" y="2161540"/>
                    <a:pt x="3351530" y="2382520"/>
                    <a:pt x="3351530" y="2602230"/>
                  </a:cubicBezTo>
                  <a:close/>
                </a:path>
              </a:pathLst>
            </a:custGeom>
            <a:blipFill>
              <a:blip r:embed="rId3"/>
              <a:stretch>
                <a:fillRect l="-40820" r="-4082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552700"/>
            <a:ext cx="9086939" cy="3930130"/>
            <a:chOff x="0" y="-9525"/>
            <a:chExt cx="12115919" cy="5240172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2115919" cy="197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640"/>
                </a:lnSpc>
                <a:spcBef>
                  <a:spcPct val="0"/>
                </a:spcBef>
              </a:pPr>
              <a:r>
                <a:rPr lang="en-US" sz="9700" spc="-727" dirty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OLS Overview</a:t>
              </a:r>
              <a:endParaRPr lang="en-US" sz="9700" spc="-727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8374"/>
              <a:ext cx="12115919" cy="2992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Ordinary Least Squares (OLS) is a foundational regression technique that estimates the relationship between variables. It is known for its simplicity, interpretability, and effectiveness in various applications.</a:t>
              </a:r>
              <a:endParaRPr lang="en-US" sz="3200" spc="-25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6896100"/>
            <a:ext cx="908693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Fits: ŷ = β₀ + Σ βᵢxᵢ</a:t>
            </a:r>
            <a:endParaRPr lang="en-US" sz="3200" dirty="0"/>
          </a:p>
          <a:p>
            <a:r>
              <a:rPr lang="en-US" sz="3200" dirty="0"/>
              <a:t>Best when: </a:t>
            </a:r>
            <a:r>
              <a:rPr lang="en-US" sz="3200" dirty="0" smtClean="0"/>
              <a:t>data is </a:t>
            </a:r>
            <a:r>
              <a:rPr lang="en-US" sz="3200" i="1" dirty="0"/>
              <a:t>linear</a:t>
            </a:r>
            <a:r>
              <a:rPr lang="en-US" sz="3200" dirty="0"/>
              <a:t> or heavily feature-engineered</a:t>
            </a:r>
            <a:endParaRPr lang="en-US" sz="3200" dirty="0"/>
          </a:p>
          <a:p>
            <a:r>
              <a:rPr lang="en-US" sz="3200" dirty="0"/>
              <a:t>Pros: coefficients = clear insight, fast</a:t>
            </a:r>
            <a:endParaRPr lang="en-US" sz="3200" dirty="0"/>
          </a:p>
          <a:p>
            <a:r>
              <a:rPr lang="en-US" sz="3200" dirty="0"/>
              <a:t>Assumptions: linearity, independent &amp; homoscedastic errors, normal residuals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1700</Words>
  <Application>WPS Presentation</Application>
  <PresentationFormat>Custom</PresentationFormat>
  <Paragraphs>82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TT Interphases</vt:lpstr>
      <vt:lpstr>TT Ramillas</vt:lpstr>
      <vt:lpstr>TT Interphases Bold</vt:lpstr>
      <vt:lpstr>TT Ramillas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Baseline Machine Learning Models</dc:title>
  <dc:creator/>
  <dc:description>Presentation - Baseline Machine Learning Models</dc:description>
  <cp:lastModifiedBy>Ugochi Nneji</cp:lastModifiedBy>
  <cp:revision>10</cp:revision>
  <dcterms:created xsi:type="dcterms:W3CDTF">2006-08-16T00:00:00Z</dcterms:created>
  <dcterms:modified xsi:type="dcterms:W3CDTF">2025-07-04T07:12:56Z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5ACC961070074EDD9FFDD79495FE55CA_12</vt:lpwstr>
  </property>
  <property fmtid="{D5CDD505-2E9C-101B-9397-08002B2CF9AE}" pid="3" name="KSOProductBuildVer">
    <vt:lpwstr>1033-12.2.0.21546</vt:lpwstr>
  </property>
</Properties>
</file>